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7"/>
  </p:notesMasterIdLst>
  <p:sldIdLst>
    <p:sldId id="256" r:id="rId2"/>
    <p:sldId id="257" r:id="rId3"/>
    <p:sldId id="263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288" r:id="rId13"/>
    <p:sldId id="300" r:id="rId14"/>
    <p:sldId id="264" r:id="rId15"/>
    <p:sldId id="266" r:id="rId16"/>
    <p:sldId id="281" r:id="rId17"/>
    <p:sldId id="267" r:id="rId18"/>
    <p:sldId id="268" r:id="rId19"/>
    <p:sldId id="271" r:id="rId20"/>
    <p:sldId id="265" r:id="rId21"/>
    <p:sldId id="284" r:id="rId22"/>
    <p:sldId id="278" r:id="rId23"/>
    <p:sldId id="279" r:id="rId24"/>
    <p:sldId id="280" r:id="rId25"/>
    <p:sldId id="270" r:id="rId26"/>
    <p:sldId id="269" r:id="rId27"/>
    <p:sldId id="274" r:id="rId28"/>
    <p:sldId id="285" r:id="rId29"/>
    <p:sldId id="286" r:id="rId30"/>
    <p:sldId id="276" r:id="rId31"/>
    <p:sldId id="282" r:id="rId32"/>
    <p:sldId id="283" r:id="rId33"/>
    <p:sldId id="275" r:id="rId34"/>
    <p:sldId id="273" r:id="rId35"/>
    <p:sldId id="287" r:id="rId3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3169" autoAdjust="0"/>
  </p:normalViewPr>
  <p:slideViewPr>
    <p:cSldViewPr>
      <p:cViewPr varScale="1">
        <p:scale>
          <a:sx n="89" d="100"/>
          <a:sy n="89" d="100"/>
        </p:scale>
        <p:origin x="-4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E7141-D3A6-412E-93D8-0E994B4B5053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9D6A9-1280-4351-871A-6CA3C2FB2C67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4059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siamo qui, certamente, è perché vogliamo per i nostri ragazzi il meglio, cose buone … e tra questi il dono della fede.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 che cosa intendiamo con fede? La risposta non è scontata, né univoca! Non tutti intendiamo la stessa cosa …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Lasciamoci provocare da alcune scene di un film che ha come protagonista Pietro: ….</a:t>
            </a:r>
          </a:p>
          <a:p>
            <a:r>
              <a:rPr lang="it-IT" dirty="0" smtClean="0"/>
              <a:t>Pietro:</a:t>
            </a:r>
            <a:r>
              <a:rPr lang="it-IT" baseline="0" dirty="0" smtClean="0"/>
              <a:t> capo del collegio apostolico</a:t>
            </a:r>
          </a:p>
          <a:p>
            <a:r>
              <a:rPr lang="it-IT" baseline="0" dirty="0" smtClean="0"/>
              <a:t>Tra molti altri personaggi del vangelo è forse particolarmente più vicino a noi non solo per la condotta di vita ma anche per la fragilità interiore e l’immediatezza con cui passa dalla presunzione satura di arroganza alla debolezza esasperata.</a:t>
            </a:r>
          </a:p>
          <a:p>
            <a:endParaRPr lang="it-IT" baseline="0" dirty="0" smtClean="0"/>
          </a:p>
          <a:p>
            <a:r>
              <a:rPr lang="it-IT" baseline="0" dirty="0" smtClean="0"/>
              <a:t>Oggi può aiutarci a rimettere al centro della nostra vita l’essenziale …</a:t>
            </a:r>
          </a:p>
          <a:p>
            <a:endParaRPr lang="it-IT" baseline="0" dirty="0" smtClean="0"/>
          </a:p>
          <a:p>
            <a:r>
              <a:rPr lang="it-IT" baseline="0" dirty="0" smtClean="0"/>
              <a:t>Di lui vogliamo in particolar modo oggi guardare alla sua fede …</a:t>
            </a:r>
          </a:p>
          <a:p>
            <a:endParaRPr lang="it-IT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(“San Pietro”, prodotto da Matilde e Luca Bernabei,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Sanpaolofilm</a:t>
            </a:r>
            <a:r>
              <a:rPr lang="it-IT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2005): Primi 30 minuti</a:t>
            </a:r>
          </a:p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Sono le parole della donna,</a:t>
            </a:r>
            <a:r>
              <a:rPr lang="it-IT" baseline="0" dirty="0" smtClean="0"/>
              <a:t> rivelano la delusione, il dubbio 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Diverse atteggiamenti</a:t>
            </a:r>
            <a:r>
              <a:rPr lang="it-IT" baseline="0" dirty="0" smtClean="0"/>
              <a:t> di fronte alla croce 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Più</a:t>
            </a:r>
            <a:r>
              <a:rPr lang="it-IT" baseline="0" dirty="0" smtClean="0"/>
              <a:t> avanti nel film: fede di Stefano: non teme la morte, ma non per disprezzo della vita, ma come occasione di testimonianza e conformazione a Gesù che perdona anche …</a:t>
            </a:r>
          </a:p>
          <a:p>
            <a:r>
              <a:rPr lang="it-IT" baseline="0" dirty="0" smtClean="0"/>
              <a:t>Paolo ….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00.10.00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Fatica a riconoscere il suo ruolo di guida all’interno della comunità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Nel rito di matrimonio alla domanda “Siete disposti ad accogliere con amore i figli</a:t>
            </a:r>
            <a:r>
              <a:rPr lang="it-IT" baseline="0" dirty="0" smtClean="0"/>
              <a:t> che Dio vorrà donarvi e a educarli secondo la Parola di Cristo e l’insegnamento della Chiesa?”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Incontra Gesù nel povero</a:t>
            </a:r>
          </a:p>
          <a:p>
            <a:r>
              <a:rPr lang="it-IT" dirty="0" smtClean="0"/>
              <a:t>Nell’incontro riascolta la chiamata di Gesù: “Pietro, ti avevo</a:t>
            </a:r>
            <a:r>
              <a:rPr lang="it-IT" baseline="0" dirty="0" smtClean="0"/>
              <a:t> detto che ti avrei fatto pescatore di uomini”</a:t>
            </a:r>
          </a:p>
          <a:p>
            <a:endParaRPr lang="it-IT" baseline="0" dirty="0" smtClean="0"/>
          </a:p>
          <a:p>
            <a:r>
              <a:rPr lang="it-IT" baseline="0" dirty="0" smtClean="0"/>
              <a:t>Tutte le realtà di incontro diventano possibilità di conversione o di maturazione di fede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L’esperienza di fede di Pietro si</a:t>
            </a:r>
            <a:r>
              <a:rPr lang="it-IT" baseline="0" dirty="0" smtClean="0"/>
              <a:t> è rinnovata e approfondita  nel contesto storico della sua esperienza personale: il Signore che egli già conosceva gli si rivela in maniera più piena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32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Ricordano le parole di </a:t>
            </a:r>
            <a:r>
              <a:rPr lang="it-IT" dirty="0" err="1" smtClean="0"/>
              <a:t>gesù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33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Premessa:</a:t>
            </a:r>
          </a:p>
          <a:p>
            <a:endParaRPr lang="it-IT" dirty="0" smtClean="0"/>
          </a:p>
          <a:p>
            <a:r>
              <a:rPr lang="it-IT" dirty="0" smtClean="0"/>
              <a:t>tutti</a:t>
            </a:r>
            <a:r>
              <a:rPr lang="it-IT" baseline="0" dirty="0" smtClean="0"/>
              <a:t> noi, fondamentalmente siamo accomunati dalla comune fede in Dio …</a:t>
            </a:r>
          </a:p>
          <a:p>
            <a:endParaRPr lang="it-IT" baseline="0" dirty="0" smtClean="0"/>
          </a:p>
          <a:p>
            <a:r>
              <a:rPr lang="it-IT" baseline="0" dirty="0" smtClean="0"/>
              <a:t>Noi diciamo di credere in Gesù, cosa significa concretamente? Cosa ci sta sotto?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FAE02-7553-438A-AE19-AEE16A943727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Giovanni gli ricorda le parole</a:t>
            </a:r>
            <a:r>
              <a:rPr lang="it-IT" baseline="0" dirty="0" smtClean="0"/>
              <a:t> di Gesù “Tu sei Pietro, forte come una pietra …”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34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Si potrebbe in questo momento</a:t>
            </a:r>
            <a:r>
              <a:rPr lang="it-IT" baseline="0" dirty="0" smtClean="0"/>
              <a:t> prendere un vaso e ripetere le azioni di cui si parla (anche durante la lettura del racconto)</a:t>
            </a:r>
          </a:p>
          <a:p>
            <a:endParaRPr lang="it-IT" baseline="0" dirty="0" smtClean="0"/>
          </a:p>
          <a:p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­L’essenziale e il secondario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 giorno un anziano professore fu contattato per una sessione sulla gestione efficace del tempo da tenere a un gruppo di un quindicina di dirigenti di grosse compagnia nordamericane. Questa sessione si sarebbe svolta nell’ambito di un corso intensivo di formazione e il professore aveva a disposizione solo un’ora per trattare il suo argomento. 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piedi, davanti a questo gruppo scelto (uomini attenti, pronti a prendere appunti per non perdere nulla di quello che l’esperto avrebbe loro insegnato),  il vecchio prof guardò questi uomini uno per uno, lentamente, poi disse loro: “faremo un esperimento”.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 sotto il tavolo che lo separava dagli allievi, il vecchio prof tirò fuori un grosso vaso di vetro (della capacità di circa 25 litri) e lo mise delicatamente davanti a sé.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Quindi tirò fuori circa una quindicina di sassi grossi all’incirca come delle palle da tennis e li mise delicatamente, uno per uno nel vaso.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Quando il vaso fu pieno fino all’orlo, alzò lo sguardo verso gli allievi e domandò: “è pieno il vaso?” tutti risposero: “SI”.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Aspettò qualche secondo e disse: “ davvero?”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Allora si chinò di nuovo e tirò fuori da sotto il tavolo un recipiente pieno di ghiaia con attenzione versò la ghiaia sopra i sassi e poi agitò leggermente il vaso. La ghiaia si infiltrò tra i sassi fino a raggiungere il fondo del vaso.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 vecchio prof alzò ancora lo sguardo verso l’uditorio e chiese di nuovo: “è pieno il vaso?”  questa volta i suoi allievi iniziarono a comprendere l’inghippo. Uno rispose: “probabilmente no!” 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“bene!” rispose il vecchio prof.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 chinò di nuovo e questa volta tirò fuori da sotto il tavolo una ciotola piena di sabbia. Con molta attenzione versò la sabbia nel vaso. La sabbia riempì gli spazi tra la ghiaia e i sassi. Di nuovo domandò: “è pieno il vaso?”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Questa volta senza esitazione, gli allievi risposero in coro: “NO!”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“Bene!” rispose il vecchio prof e, come prevedevano i suoi allievi prestigiosi, preso un bricco d’acqua che era sotto il tavolo e riempi vaso fino all’orlo. Il vecchio prof allora alzò lo sguardo verso il gruppo e domandò: “che grande verità ci mostra questo esperimento?”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 più audace degli allievi pensando al tema della sessione rispose: “anche quando si crede che la nostra agenda sia completamente piena, se si vuole, si può aggiungere ancora qualche appuntamento, e possibile aggiungere ancora qualche cosa”.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No! Rispose il vecchio prof, non è questo. 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“la grande verità che questo esperimento vuole mostrarci è la seguente: se non si mettono per primi nel vaso i grossi sassi, in seguito in seguito non sarà mai più possibile farli entrare tutti”… ci fu un silenzio profondo durante il quale ognuno prese coscienza della cosa. 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L’anziano professore quindi aggiunse: “ quali sono i grossi sassi nella vostra vita? La salute? La famiglia? Gli amici? Realizzare dei sogni? Fare ciò che vi piace? Conoscere? Difendere una causa? Rilassarvi? Sostare?....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o….altro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si dà la priorità ai dettagli, alle cosucce (ghiaia,sabbia) si riempirà la vita di cose trascurabili e non ci sarà tempo abbastanza da dedicare alle cose importante della vita. Quali sono i grossi sassi della mia vita? Metteteli per primi nel vostro vaso”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 un gesto di saluto il vecchio professore salutò il suo uditorio e lentamente lasciò la sala.</a:t>
            </a:r>
            <a:endParaRPr lang="it-IT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baseline="0" dirty="0" smtClean="0"/>
              <a:t>Vediamo un pezzetto di film … (primi 30 minuti)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Guarda la croce da lontano, piange,</a:t>
            </a:r>
            <a:r>
              <a:rPr lang="it-IT" baseline="0" dirty="0" smtClean="0"/>
              <a:t> non comprende 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Ricorda l’ultima</a:t>
            </a:r>
            <a:r>
              <a:rPr lang="it-IT" baseline="0" dirty="0" smtClean="0"/>
              <a:t> cena: desiderio di seguire Gesù ovunque, predizione del suo rinnegamento       00.02.00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00.23.00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Smarrimento:</a:t>
            </a:r>
            <a:r>
              <a:rPr lang="it-IT" baseline="0" dirty="0" smtClean="0"/>
              <a:t> ha paura, è spaesato, si nasconde …</a:t>
            </a:r>
          </a:p>
          <a:p>
            <a:endParaRPr lang="it-IT" baseline="0" dirty="0" smtClean="0"/>
          </a:p>
          <a:p>
            <a:r>
              <a:rPr lang="it-IT" baseline="0" dirty="0" smtClean="0"/>
              <a:t>Anche noi, rimaniamo spesso smarriti sotto il peso dei nostri piccoli o grandi fallimenti, tradimenti …</a:t>
            </a:r>
          </a:p>
          <a:p>
            <a:r>
              <a:rPr lang="it-IT" baseline="0" dirty="0" smtClean="0"/>
              <a:t>Temiamo le conseguenze della nostra fede, ci vergogniamo ….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Lo stesso vale per tutto il resto della comunità …</a:t>
            </a:r>
          </a:p>
          <a:p>
            <a:endParaRPr lang="it-IT" dirty="0" smtClean="0"/>
          </a:p>
          <a:p>
            <a:r>
              <a:rPr lang="it-IT" dirty="0" smtClean="0"/>
              <a:t>Vedono la</a:t>
            </a:r>
            <a:r>
              <a:rPr lang="it-IT" baseline="0" dirty="0" smtClean="0"/>
              <a:t> croce come fallimento di tutto, non capiscono </a:t>
            </a:r>
          </a:p>
          <a:p>
            <a:r>
              <a:rPr lang="it-IT" baseline="0" dirty="0" smtClean="0"/>
              <a:t>Rabbia e delusione, …  00.05.14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olo rettango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grpSp>
        <p:nvGrpSpPr>
          <p:cNvPr id="2" name="Grup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igura a mano liber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igura a mano liber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igura a mano liber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ttore 1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7" name="Gallone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Gallone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olo rettango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ttore 1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Gallone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Gallone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igura a mano libera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igura a mano libera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olo rettango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ttore 1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jpeg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Relationship Id="rId3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628800"/>
            <a:ext cx="4734711" cy="3546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ttangolo 4"/>
          <p:cNvSpPr/>
          <p:nvPr/>
        </p:nvSpPr>
        <p:spPr>
          <a:xfrm>
            <a:off x="3491880" y="5445224"/>
            <a:ext cx="49685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Parrocchia </a:t>
            </a:r>
            <a:r>
              <a:rPr lang="it-IT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………</a:t>
            </a:r>
            <a:endParaRPr lang="it-IT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70108" y="5805264"/>
            <a:ext cx="6320962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4000" b="1" cap="none" spc="0" dirty="0" smtClean="0">
                <a:ln w="11430"/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I Incontro per le famiglie</a:t>
            </a:r>
            <a:endParaRPr lang="it-IT" sz="4000" b="1" cap="none" spc="0" dirty="0">
              <a:ln w="11430"/>
              <a:solidFill>
                <a:schemeClr val="accent6">
                  <a:lumMod val="10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 rot="20934714">
            <a:off x="455758" y="3225457"/>
            <a:ext cx="4118973" cy="252376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it-IT" sz="2000" dirty="0" smtClean="0"/>
          </a:p>
          <a:p>
            <a:pPr algn="ctr"/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vocazione matrimoniale </a:t>
            </a:r>
          </a:p>
          <a:p>
            <a:pPr algn="ctr"/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chiamata </a:t>
            </a:r>
          </a:p>
          <a:p>
            <a:pPr algn="ctr"/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favorire lo sbocciare della vita </a:t>
            </a:r>
          </a:p>
          <a:p>
            <a:pPr algn="ctr"/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pienezza,</a:t>
            </a:r>
          </a:p>
          <a:p>
            <a:pPr algn="ctr"/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all’interno della coppia </a:t>
            </a:r>
          </a:p>
          <a:p>
            <a:pPr algn="ctr"/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con i figli</a:t>
            </a:r>
            <a:endParaRPr lang="it-IT" sz="2000" b="1" spc="50" dirty="0">
              <a:ln w="11430">
                <a:solidFill>
                  <a:srgbClr val="C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b="1" cap="none" spc="50" dirty="0" smtClean="0">
              <a:ln w="11430">
                <a:solidFill>
                  <a:srgbClr val="C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27584" y="332656"/>
            <a:ext cx="7818167" cy="99533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15208"/>
                <a:gd name="adj2" fmla="val 0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“Dalla Parola: chiamati ad educare alla fede”</a:t>
            </a:r>
            <a:endParaRPr lang="it-IT" sz="5400" b="1" cap="none" spc="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4214818"/>
            <a:ext cx="279849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495878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1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3. Sono sicuro che Dio c'è e affido a Lui la mia vita</a:t>
            </a:r>
            <a:r>
              <a:rPr kumimoji="0" lang="it-IT" sz="2000" b="1" i="1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it-IT" sz="2000" b="1" i="0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endParaRPr kumimoji="0" lang="it-IT" sz="2000" b="1" i="0" strike="noStrike" cap="none" normalizeH="0" baseline="0" dirty="0" smtClean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In questo caso però occorre </a:t>
            </a:r>
            <a:r>
              <a:rPr kumimoji="0" lang="it-IT" sz="20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precisare da dove nasce questa sicurezza.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Le risposte date storicamente sono state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a) perché l'ho visto, lo vedo, lo constato, lo scopro... fuori di me! oppure perché lo intuisco in me!</a:t>
            </a:r>
            <a:endParaRPr kumimoji="0" lang="it-IT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A chi risponde così si può domandare: "Sei sicuro che quello che hai visto o intuito sia Dio o non piuttosto una proiezione dei tuoi desideri, una tua costruzione psicologica per bisogno di sicurezza?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b) perché lo dimostro!</a:t>
            </a:r>
            <a:endParaRPr kumimoji="0" lang="it-IT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A chi risponde così si può domandare ancora: "Come? Con quali prove?". Egli porterà le prove. Io le valuterò e se le troverò convincenti, "crederò" all'esistenza di Dio, fidandomi del mio cervello.</a:t>
            </a:r>
            <a:endParaRPr kumimoji="0" lang="it-IT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4293096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1763688" y="5085184"/>
            <a:ext cx="604867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“Più credo in Dio, più riesco ad essere veramente me stesso, ad esprimere il meglio di me … Dio non è colui che mi tappa le ali! Anzi!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39552" y="476672"/>
            <a:ext cx="5454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Quale il “vero” significato, allora, di credere?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Dall’indoeuropeo: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67544" y="1412776"/>
            <a:ext cx="777686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Bodoni MT Black" pitchFamily="18" charset="0"/>
              </a:rPr>
              <a:t>Kred</a:t>
            </a:r>
            <a:r>
              <a:rPr lang="it-IT" dirty="0" smtClean="0">
                <a:latin typeface="Bodoni MT Black" pitchFamily="18" charset="0"/>
              </a:rPr>
              <a:t> </a:t>
            </a:r>
            <a:r>
              <a:rPr lang="it-IT" dirty="0" smtClean="0"/>
              <a:t>= fare un atto di fiducia, o meglio ancora mettere nelle mani di un Dio la parte più profonda di te perché lui te la restituisca aumentata.</a:t>
            </a:r>
          </a:p>
          <a:p>
            <a:endParaRPr lang="it-IT" dirty="0" smtClean="0"/>
          </a:p>
          <a:p>
            <a:r>
              <a:rPr lang="it-IT" dirty="0" smtClean="0"/>
              <a:t>Da qui “credito” …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11560" y="306896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Dall’ebraico: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67544" y="3501008"/>
            <a:ext cx="7776864" cy="2304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Bodoni MT Black" pitchFamily="18" charset="0"/>
              </a:rPr>
              <a:t>Aman</a:t>
            </a:r>
            <a:r>
              <a:rPr lang="it-IT" dirty="0" smtClean="0">
                <a:latin typeface="Bodoni MT Black" pitchFamily="18" charset="0"/>
              </a:rPr>
              <a:t> </a:t>
            </a:r>
            <a:r>
              <a:rPr lang="it-IT" dirty="0" smtClean="0"/>
              <a:t>= stare in piedi sulla roccia.</a:t>
            </a:r>
          </a:p>
          <a:p>
            <a:endParaRPr lang="it-IT" dirty="0" smtClean="0"/>
          </a:p>
          <a:p>
            <a:r>
              <a:rPr lang="it-IT" dirty="0" smtClean="0"/>
              <a:t>Chi è il credente? Non chi sa dei contenuti! Ma chi ha trovato colui che lo fa stare in piedi nella vita.</a:t>
            </a:r>
          </a:p>
          <a:p>
            <a:endParaRPr lang="it-IT" dirty="0" smtClean="0"/>
          </a:p>
          <a:p>
            <a:r>
              <a:rPr lang="it-IT" dirty="0" smtClean="0"/>
              <a:t>Non esiste la fede cieca! Neanche quella gratuita!</a:t>
            </a:r>
          </a:p>
          <a:p>
            <a:r>
              <a:rPr lang="it-IT" dirty="0" smtClean="0"/>
              <a:t>Dio e uomo stanno insieme! Tutto si tiene, e se salta uno salta tutto.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060848"/>
            <a:ext cx="2100064" cy="1575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4139952" y="5903893"/>
            <a:ext cx="70202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«Se non crederete (</a:t>
            </a:r>
            <a:r>
              <a:rPr kumimoji="0" lang="it-IT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'</a:t>
            </a:r>
            <a:r>
              <a:rPr kumimoji="0" lang="it-IT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aman</a:t>
            </a:r>
            <a:r>
              <a:rPr kumimoji="0" lang="it-I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:)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non avrete stabilità (</a:t>
            </a:r>
            <a:r>
              <a:rPr kumimoji="0" lang="it-IT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'</a:t>
            </a:r>
            <a:r>
              <a:rPr kumimoji="0" lang="it-IT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aman</a:t>
            </a:r>
            <a:r>
              <a:rPr kumimoji="0" lang="it-I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)»</a:t>
            </a:r>
            <a:endParaRPr kumimoji="0" lang="it-IT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-2052736" y="260648"/>
            <a:ext cx="1062983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L’essenziale </a:t>
            </a:r>
          </a:p>
          <a:p>
            <a:pPr algn="ctr"/>
            <a:r>
              <a:rPr lang="it-IT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							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 il secondario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37094">
            <a:off x="-118381" y="4580721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348880"/>
            <a:ext cx="3384376" cy="42262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96752"/>
            <a:ext cx="3096344" cy="206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ccia circolare a sinistra 5"/>
          <p:cNvSpPr/>
          <p:nvPr/>
        </p:nvSpPr>
        <p:spPr>
          <a:xfrm>
            <a:off x="3131840" y="2204864"/>
            <a:ext cx="864096" cy="122413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2636912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reccia circolare a sinistra 7"/>
          <p:cNvSpPr/>
          <p:nvPr/>
        </p:nvSpPr>
        <p:spPr>
          <a:xfrm>
            <a:off x="3563888" y="3501008"/>
            <a:ext cx="864096" cy="122413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030" name="Picture 6" descr="C:\Users\Sandra\Desktop\index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221088"/>
            <a:ext cx="1855093" cy="936104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373216"/>
            <a:ext cx="1405457" cy="1052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Freccia circolare a sinistra 10"/>
          <p:cNvSpPr/>
          <p:nvPr/>
        </p:nvSpPr>
        <p:spPr>
          <a:xfrm>
            <a:off x="4139952" y="4797152"/>
            <a:ext cx="864096" cy="122413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Freccia a sinistra 11"/>
          <p:cNvSpPr/>
          <p:nvPr/>
        </p:nvSpPr>
        <p:spPr>
          <a:xfrm rot="10800000">
            <a:off x="4211960" y="6093296"/>
            <a:ext cx="79208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4168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2871">
            <a:off x="539552" y="4077072"/>
            <a:ext cx="279802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3290322" y="5949280"/>
            <a:ext cx="59218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3600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 compagno di cammino</a:t>
            </a:r>
            <a:endParaRPr lang="it-IT" sz="3600" b="1" cap="none" spc="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56084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424847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429746" y="4077072"/>
            <a:ext cx="3890810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cap="none" spc="0" dirty="0" smtClean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Pietro  rimane lontano …</a:t>
            </a:r>
          </a:p>
          <a:p>
            <a:pPr algn="ctr"/>
            <a:r>
              <a:rPr lang="it-IT" sz="2000" b="1" cap="none" spc="0" dirty="0" smtClean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oscilla tra </a:t>
            </a:r>
          </a:p>
          <a:p>
            <a:pPr algn="ctr"/>
            <a:r>
              <a:rPr lang="it-IT" sz="2000" b="1" cap="none" spc="0" dirty="0" smtClean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la contemplazione </a:t>
            </a:r>
          </a:p>
          <a:p>
            <a:pPr algn="ctr"/>
            <a:r>
              <a:rPr lang="it-IT" sz="2000" b="1" cap="none" spc="0" dirty="0" smtClean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del volto di Cristo </a:t>
            </a:r>
          </a:p>
          <a:p>
            <a:pPr algn="ctr"/>
            <a:r>
              <a:rPr lang="it-IT" sz="2000" b="1" cap="none" spc="0" dirty="0" smtClean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e il ripiegamento su se stesso</a:t>
            </a:r>
            <a:endParaRPr lang="it-IT" sz="2000" b="1" cap="none" spc="0" dirty="0">
              <a:ln w="10541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200800" cy="430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8819">
            <a:off x="5540231" y="2348880"/>
            <a:ext cx="331126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323528" y="5301208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Comprende che in lui convivono il desiderio forte di seguire Gesù, di essere suo discepolo …</a:t>
            </a:r>
          </a:p>
          <a:p>
            <a:r>
              <a:rPr lang="it-IT" dirty="0" smtClean="0"/>
              <a:t>e la tentazione continua di fuggire mosso dalle paure e dal timore dei fallimenti …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980728"/>
            <a:ext cx="488641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82564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0" y="1124744"/>
            <a:ext cx="4772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Tradimento …</a:t>
            </a:r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364088" y="4797152"/>
            <a:ext cx="3779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sua sincera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apertura </a:t>
            </a:r>
            <a:r>
              <a:rPr lang="it-IT" dirty="0" smtClean="0"/>
              <a:t>a Gesù  …  </a:t>
            </a:r>
          </a:p>
          <a:p>
            <a:endParaRPr lang="it-IT" dirty="0" smtClean="0"/>
          </a:p>
          <a:p>
            <a:r>
              <a:rPr lang="it-IT" dirty="0" smtClean="0"/>
              <a:t>si trasforma in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chiusura</a:t>
            </a:r>
            <a:r>
              <a:rPr lang="it-IT" dirty="0" smtClean="0"/>
              <a:t> </a:t>
            </a:r>
          </a:p>
          <a:p>
            <a:r>
              <a:rPr lang="it-IT" dirty="0" smtClean="0"/>
              <a:t>là dove il mistero di Gesù gli appare minaccia per la sua persona. 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01693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2555776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564904"/>
            <a:ext cx="4844964" cy="321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3960440" cy="2656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3347864" y="6021288"/>
            <a:ext cx="5112568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I suoi occhi si offuscano ogni volta che si sente minacciato e in pericolo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756084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768890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6120680" cy="3878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64879" y="4869160"/>
            <a:ext cx="911403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“Gesù è morto … lo volete capire?!</a:t>
            </a:r>
          </a:p>
          <a:p>
            <a:pPr algn="ctr"/>
            <a:r>
              <a:rPr lang="it-IT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 è morto … allora non era davvero il Messia!</a:t>
            </a:r>
            <a:r>
              <a:rPr lang="it-IT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endParaRPr lang="it-IT" sz="32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 rot="20266893">
            <a:off x="560217" y="1435554"/>
            <a:ext cx="2206053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 noi?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827584" y="3212976"/>
            <a:ext cx="7704856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r>
              <a:rPr lang="it-IT" sz="2000" dirty="0" smtClean="0"/>
              <a:t>Anche noi, rimaniamo spesso smarriti sotto il peso dei nostri piccoli o grandi fallimenti, tradimenti …</a:t>
            </a:r>
          </a:p>
          <a:p>
            <a:r>
              <a:rPr lang="it-IT" sz="2000" dirty="0" smtClean="0"/>
              <a:t>Temiamo le conseguenze della nostra fede, ci vergogniamo ….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51520" y="836712"/>
            <a:ext cx="77048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it-IT" sz="1400" b="1" dirty="0" smtClean="0"/>
              <a:t>    </a:t>
            </a:r>
            <a:r>
              <a:rPr lang="it-IT" sz="2000" b="1" dirty="0" smtClean="0"/>
              <a:t>Dalla Parola: </a:t>
            </a:r>
          </a:p>
          <a:p>
            <a:r>
              <a:rPr lang="it-IT" sz="2000" b="1" dirty="0" smtClean="0"/>
              <a:t>     chiamati ad educare alla fede</a:t>
            </a:r>
          </a:p>
          <a:p>
            <a:endParaRPr lang="it-IT" sz="2000" dirty="0" smtClean="0"/>
          </a:p>
          <a:p>
            <a:pPr>
              <a:buFont typeface="Wingdings" pitchFamily="2" charset="2"/>
              <a:buChar char="Ø"/>
            </a:pPr>
            <a:r>
              <a:rPr lang="it-IT" sz="2000" b="1" dirty="0" smtClean="0"/>
              <a:t>  In ascolto di Dio </a:t>
            </a:r>
          </a:p>
          <a:p>
            <a:r>
              <a:rPr lang="it-IT" sz="2000" b="1" dirty="0" smtClean="0"/>
              <a:t>     che parla alla nostra vita</a:t>
            </a:r>
          </a:p>
          <a:p>
            <a:endParaRPr lang="it-IT" sz="2000" dirty="0" smtClean="0"/>
          </a:p>
          <a:p>
            <a:pPr>
              <a:buFont typeface="Wingdings" pitchFamily="2" charset="2"/>
              <a:buChar char="Ø"/>
            </a:pPr>
            <a:r>
              <a:rPr lang="it-IT" sz="2000" b="1" dirty="0" smtClean="0"/>
              <a:t>   La legge: un dono per la libertà</a:t>
            </a:r>
          </a:p>
          <a:p>
            <a:endParaRPr lang="it-IT" sz="2000" b="1" dirty="0" smtClean="0"/>
          </a:p>
          <a:p>
            <a:pPr>
              <a:buFont typeface="Wingdings" pitchFamily="2" charset="2"/>
              <a:buChar char="Ø"/>
            </a:pPr>
            <a:r>
              <a:rPr lang="it-IT" sz="2000" b="1" dirty="0" smtClean="0"/>
              <a:t>   Liturgia penitenziale</a:t>
            </a:r>
          </a:p>
          <a:p>
            <a:endParaRPr lang="it-IT" sz="2000" dirty="0" smtClean="0"/>
          </a:p>
          <a:p>
            <a:pPr>
              <a:buFont typeface="Wingdings" pitchFamily="2" charset="2"/>
              <a:buChar char="Ø"/>
            </a:pPr>
            <a:r>
              <a:rPr lang="it-IT" sz="2000" b="1" dirty="0" smtClean="0"/>
              <a:t>   La famiglia: cammino di fedeltà </a:t>
            </a:r>
          </a:p>
          <a:p>
            <a:r>
              <a:rPr lang="it-IT" sz="2000" b="1" dirty="0" smtClean="0"/>
              <a:t>      nel tempo della prova</a:t>
            </a:r>
          </a:p>
          <a:p>
            <a:endParaRPr lang="it-IT" sz="2000" dirty="0" smtClean="0"/>
          </a:p>
          <a:p>
            <a:pPr>
              <a:buFont typeface="Wingdings" pitchFamily="2" charset="2"/>
              <a:buChar char="Ø"/>
            </a:pPr>
            <a:r>
              <a:rPr lang="it-IT" sz="2000" b="1" dirty="0" smtClean="0"/>
              <a:t>   Pellegrinaggio</a:t>
            </a:r>
            <a:endParaRPr lang="it-IT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44824"/>
            <a:ext cx="2103115" cy="3160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5220072" y="260648"/>
            <a:ext cx="4123245" cy="1754326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perspectiveHeroicExtremeRightFacing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905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Famiglie </a:t>
            </a:r>
          </a:p>
          <a:p>
            <a:pPr algn="ctr"/>
            <a:r>
              <a:rPr lang="it-IT" sz="5400" b="1" cap="none" spc="0" dirty="0" smtClean="0">
                <a:ln w="1905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 cammino</a:t>
            </a:r>
            <a:endParaRPr lang="it-IT" sz="5400" b="1" cap="none" spc="0" dirty="0">
              <a:ln w="1905"/>
              <a:solidFill>
                <a:schemeClr val="accent3">
                  <a:lumMod val="20000"/>
                  <a:lumOff val="8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43877">
            <a:off x="7128755" y="5340425"/>
            <a:ext cx="599569" cy="11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13190">
            <a:off x="6176566" y="5650345"/>
            <a:ext cx="599569" cy="11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95286">
            <a:off x="7798955" y="4937527"/>
            <a:ext cx="599569" cy="11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1579">
            <a:off x="8312452" y="4080249"/>
            <a:ext cx="599569" cy="11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361183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980728"/>
            <a:ext cx="5976664" cy="161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996952"/>
            <a:ext cx="460851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924944"/>
            <a:ext cx="39761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3066573" cy="309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645024"/>
            <a:ext cx="30243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539552" y="260648"/>
            <a:ext cx="7239611" cy="923330"/>
          </a:xfrm>
          <a:prstGeom prst="rect">
            <a:avLst/>
          </a:prstGeom>
          <a:solidFill>
            <a:schemeClr val="bg2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 fronte alla croce …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3730" y="1412776"/>
            <a:ext cx="492674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 rot="20521214">
            <a:off x="2417455" y="863755"/>
            <a:ext cx="26540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Stefano</a:t>
            </a:r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6804248" y="5373216"/>
            <a:ext cx="2048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aolo</a:t>
            </a:r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331015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ccia circolare a destra 6"/>
          <p:cNvSpPr/>
          <p:nvPr/>
        </p:nvSpPr>
        <p:spPr>
          <a:xfrm rot="19229499">
            <a:off x="1736849" y="5179927"/>
            <a:ext cx="864096" cy="158417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717032"/>
            <a:ext cx="257203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692696"/>
            <a:ext cx="6493764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 la qualità della nostra fede </a:t>
            </a:r>
          </a:p>
          <a:p>
            <a:pPr algn="ctr"/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è legata strettamente all’</a:t>
            </a:r>
            <a:r>
              <a:rPr lang="it-IT" sz="28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idea di Dio </a:t>
            </a:r>
          </a:p>
          <a:p>
            <a:pPr algn="ctr"/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che ci portiamo dentro </a:t>
            </a:r>
          </a:p>
        </p:txBody>
      </p:sp>
      <p:sp>
        <p:nvSpPr>
          <p:cNvPr id="3" name="Rettangolo 2"/>
          <p:cNvSpPr/>
          <p:nvPr/>
        </p:nvSpPr>
        <p:spPr>
          <a:xfrm>
            <a:off x="4427984" y="1988840"/>
            <a:ext cx="42292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 c</a:t>
            </a:r>
            <a:r>
              <a:rPr lang="it-IT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non sempre coincide </a:t>
            </a:r>
          </a:p>
          <a:p>
            <a:pPr algn="ctr"/>
            <a:r>
              <a:rPr lang="it-IT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 il Dio rivelatoci da Gesù</a:t>
            </a:r>
            <a:endParaRPr lang="it-IT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3140968"/>
            <a:ext cx="8280920" cy="341632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UN ESEMPIO: Il Dio del serpente è un Dio che schiaccia l’uomo, lo limita, lo riduce …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221088"/>
            <a:ext cx="4095750" cy="100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Sandra\Desktop\LAVORI DI RACCOLTA\ICONE\Creazione\8 La creazione di Adamo ed Eva 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52078">
            <a:off x="5153877" y="3904005"/>
            <a:ext cx="2016014" cy="2667859"/>
          </a:xfrm>
          <a:prstGeom prst="rect">
            <a:avLst/>
          </a:prstGeom>
          <a:noFill/>
        </p:spPr>
      </p:pic>
      <p:sp>
        <p:nvSpPr>
          <p:cNvPr id="8" name="Freccia circolare a destra 7"/>
          <p:cNvSpPr/>
          <p:nvPr/>
        </p:nvSpPr>
        <p:spPr>
          <a:xfrm rot="20057789">
            <a:off x="2805014" y="5209585"/>
            <a:ext cx="1152128" cy="10801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383039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4572000" y="1196752"/>
            <a:ext cx="41764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Invece … il testo di Genesi ci parla di un </a:t>
            </a:r>
          </a:p>
          <a:p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Dio che dona tutto:</a:t>
            </a:r>
          </a:p>
          <a:p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it-IT" sz="2400" dirty="0" smtClean="0"/>
              <a:t>la vita,</a:t>
            </a:r>
          </a:p>
          <a:p>
            <a:r>
              <a:rPr lang="it-IT" sz="2400" dirty="0" smtClean="0"/>
              <a:t>    la terra in cui vivere,</a:t>
            </a:r>
          </a:p>
          <a:p>
            <a:r>
              <a:rPr lang="it-IT" sz="2400" dirty="0" smtClean="0"/>
              <a:t>    la legge per vivere,</a:t>
            </a:r>
          </a:p>
          <a:p>
            <a:r>
              <a:rPr lang="it-IT" sz="2400" dirty="0" smtClean="0"/>
              <a:t>    la libertà …</a:t>
            </a:r>
          </a:p>
          <a:p>
            <a:endParaRPr lang="it-IT" sz="2400" dirty="0" smtClean="0"/>
          </a:p>
          <a:p>
            <a:endParaRPr lang="it-IT" sz="2400" dirty="0" smtClean="0"/>
          </a:p>
          <a:p>
            <a:endParaRPr lang="it-IT" sz="2400" dirty="0" smtClean="0"/>
          </a:p>
          <a:p>
            <a:r>
              <a:rPr lang="it-IT" sz="2400" dirty="0" smtClean="0"/>
              <a:t>Non si confonde con l’uomo</a:t>
            </a:r>
          </a:p>
          <a:p>
            <a:r>
              <a:rPr lang="it-IT" sz="2400" dirty="0" smtClean="0"/>
              <a:t>Ma è un 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DIO PER L’UOMO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1268760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it-IT" dirty="0" smtClean="0"/>
              <a:t> </a:t>
            </a:r>
            <a:r>
              <a:rPr lang="it-IT" sz="2400" dirty="0" smtClean="0"/>
              <a:t>Che cosa ho fatto di male per meritare questa croce?</a:t>
            </a:r>
          </a:p>
          <a:p>
            <a:endParaRPr lang="it-IT" sz="2400" dirty="0" smtClean="0"/>
          </a:p>
          <a:p>
            <a:pPr>
              <a:buFont typeface="Wingdings" pitchFamily="2" charset="2"/>
              <a:buChar char="q"/>
            </a:pPr>
            <a:r>
              <a:rPr lang="it-IT" sz="2400" dirty="0" smtClean="0"/>
              <a:t> Perché Dio se ne sta a guardare e non interviene mentre tanta gente soffre nel mondo?</a:t>
            </a:r>
          </a:p>
          <a:p>
            <a:endParaRPr lang="it-IT" sz="2400" dirty="0" smtClean="0"/>
          </a:p>
          <a:p>
            <a:pPr>
              <a:buFont typeface="Wingdings" pitchFamily="2" charset="2"/>
              <a:buChar char="q"/>
            </a:pPr>
            <a:r>
              <a:rPr lang="it-IT" sz="2400" dirty="0" smtClean="0"/>
              <a:t> Non credo che a Dio interessi tanto l’osservanza dei comandamenti o dei precetti della Chiesa … a Dio interessa che uno rispetti il prossimo e non faccia male a nessuno.</a:t>
            </a:r>
            <a:endParaRPr lang="it-IT" sz="2400" dirty="0"/>
          </a:p>
        </p:txBody>
      </p:sp>
      <p:sp>
        <p:nvSpPr>
          <p:cNvPr id="3" name="Freccia in giù 2"/>
          <p:cNvSpPr/>
          <p:nvPr/>
        </p:nvSpPr>
        <p:spPr>
          <a:xfrm>
            <a:off x="4067944" y="4437112"/>
            <a:ext cx="86409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1358812" y="5013176"/>
            <a:ext cx="631147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Questo modo di pensare </a:t>
            </a:r>
          </a:p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quale immagine di Dio </a:t>
            </a:r>
            <a:r>
              <a:rPr lang="it-IT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porta con sé?</a:t>
            </a:r>
            <a:endParaRPr lang="it-IT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908720"/>
            <a:ext cx="48245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439248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4932040" y="4149080"/>
            <a:ext cx="3888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capacità di invocare, di rivolgersi a Dio dal profondo della propria disperazione </a:t>
            </a:r>
          </a:p>
          <a:p>
            <a:endParaRPr lang="it-IT" dirty="0" smtClean="0"/>
          </a:p>
          <a:p>
            <a:r>
              <a:rPr lang="it-IT" dirty="0" smtClean="0"/>
              <a:t>gli permette di </a:t>
            </a:r>
            <a:r>
              <a:rPr lang="it-IT" dirty="0" err="1" smtClean="0"/>
              <a:t>riorientare</a:t>
            </a:r>
            <a:r>
              <a:rPr lang="it-IT" dirty="0" smtClean="0"/>
              <a:t> lo sguardo al di là di se stesso </a:t>
            </a:r>
          </a:p>
          <a:p>
            <a:r>
              <a:rPr lang="it-IT" dirty="0" smtClean="0"/>
              <a:t>e di riconoscere Gesù.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971600" y="5157192"/>
            <a:ext cx="7704856" cy="17543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r>
              <a:rPr lang="it-IT" dirty="0" smtClean="0"/>
              <a:t>Non aveva ancora potuto misurare la profondità dell’amore di Gesù perché non aveva mai calcolato il peso e lo spessore del suo bisogno di essere accolto, perdonato. </a:t>
            </a:r>
          </a:p>
          <a:p>
            <a:r>
              <a:rPr lang="it-IT" dirty="0" smtClean="0"/>
              <a:t>La preoccupazione per la sua immagine gli e lo aveva fin’ora impedito …</a:t>
            </a:r>
          </a:p>
          <a:p>
            <a:endParaRPr lang="it-IT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336704" cy="389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2195736" y="5805264"/>
            <a:ext cx="46322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“Non smettere mai di cercarlo, </a:t>
            </a:r>
          </a:p>
          <a:p>
            <a:pPr algn="ctr"/>
            <a:r>
              <a:rPr lang="it-IT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vedrai! Sarà lui a trovare te!”</a:t>
            </a:r>
            <a:endParaRPr lang="it-IT" sz="24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23528" y="3284984"/>
            <a:ext cx="8505534" cy="23083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Anche noi abbiamo bisogno </a:t>
            </a:r>
          </a:p>
          <a:p>
            <a:pPr algn="ctr"/>
            <a:r>
              <a:rPr lang="it-IT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di parole e sguardi</a:t>
            </a:r>
          </a:p>
          <a:p>
            <a:pPr algn="ctr"/>
            <a:r>
              <a:rPr lang="it-IT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che ci rimettano in cammino</a:t>
            </a:r>
            <a:endParaRPr lang="it-IT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631899"/>
            <a:ext cx="6696744" cy="422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564904"/>
            <a:ext cx="6840760" cy="407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467544" y="332656"/>
            <a:ext cx="8185319" cy="23083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… e ci portino a riconoscere</a:t>
            </a:r>
          </a:p>
          <a:p>
            <a:pPr algn="ctr"/>
            <a:r>
              <a:rPr lang="it-IT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la presenza di Gesù Risorto </a:t>
            </a:r>
          </a:p>
          <a:p>
            <a:pPr algn="ctr"/>
            <a:r>
              <a:rPr lang="it-IT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nella nostra vita </a:t>
            </a:r>
            <a:endParaRPr lang="it-IT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6912768" cy="417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395536" y="5517232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 smtClean="0"/>
              <a:t>Pietro fatica a riconoscere il suo ruolo di guida all’interno della comunità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139952" y="220486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000" dirty="0" smtClean="0"/>
              <a:t>“Siete disposti ad accogliere con amore i figli che Dio vorrà donarvi </a:t>
            </a:r>
          </a:p>
          <a:p>
            <a:r>
              <a:rPr lang="it-IT" sz="2000" dirty="0" smtClean="0"/>
              <a:t>e a 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educarli secondo la Parola di Cristo e l’insegnamento della Chiesa</a:t>
            </a:r>
            <a:r>
              <a:rPr lang="it-IT" sz="2000" dirty="0" smtClean="0"/>
              <a:t>?”</a:t>
            </a:r>
            <a:endParaRPr lang="it-IT" sz="2000" dirty="0"/>
          </a:p>
        </p:txBody>
      </p:sp>
      <p:sp>
        <p:nvSpPr>
          <p:cNvPr id="3" name="Rettangolo 2"/>
          <p:cNvSpPr/>
          <p:nvPr/>
        </p:nvSpPr>
        <p:spPr>
          <a:xfrm rot="618912">
            <a:off x="4295949" y="1146726"/>
            <a:ext cx="43141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Nel rito del matrimonio:</a:t>
            </a:r>
            <a:endParaRPr lang="it-IT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Immagine 3" descr="La%20sponsalita%20nel%20NT.pdf - Adobe Reader.bmp"/>
          <p:cNvPicPr>
            <a:picLocks noChangeAspect="1"/>
          </p:cNvPicPr>
          <p:nvPr/>
        </p:nvPicPr>
        <p:blipFill>
          <a:blip r:embed="rId3" cstate="email">
            <a:lum brigh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1412776"/>
            <a:ext cx="3311126" cy="2520280"/>
          </a:xfrm>
          <a:prstGeom prst="rect">
            <a:avLst/>
          </a:prstGeom>
          <a:ln>
            <a:noFill/>
          </a:ln>
          <a:effectLst>
            <a:outerShdw blurRad="292100" dist="139700" dir="2700000" sx="104000" sy="104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sellaDiTesto 4"/>
          <p:cNvSpPr txBox="1"/>
          <p:nvPr/>
        </p:nvSpPr>
        <p:spPr>
          <a:xfrm>
            <a:off x="899592" y="4437112"/>
            <a:ext cx="7704856" cy="224676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Non è che talvolta , magari per un senso di inadeguatezza, </a:t>
            </a:r>
          </a:p>
          <a:p>
            <a:r>
              <a:rPr lang="it-IT" sz="2800" dirty="0" smtClean="0"/>
              <a:t>siamo tentati di delegare ad altri </a:t>
            </a:r>
          </a:p>
          <a:p>
            <a:r>
              <a:rPr lang="it-IT" sz="2800" dirty="0" smtClean="0"/>
              <a:t>la nostra specifica responsabilità educativa?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4168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2871">
            <a:off x="358700" y="4200031"/>
            <a:ext cx="279802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3290322" y="5949280"/>
            <a:ext cx="59218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3600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 compagno di cammino</a:t>
            </a:r>
            <a:endParaRPr lang="it-IT" sz="3600" b="1" cap="none" spc="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764704"/>
            <a:ext cx="78416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Nuova presenza di Gesù Risorto</a:t>
            </a:r>
            <a:endParaRPr lang="it-IT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4187542" cy="286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068960"/>
            <a:ext cx="384042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17032"/>
            <a:ext cx="3759807" cy="269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484784"/>
            <a:ext cx="2593113" cy="37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6012160" y="5661248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… sembrava uno come tanti altri …”</a:t>
            </a:r>
            <a:endParaRPr lang="it-IT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88640"/>
            <a:ext cx="4824536" cy="361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052736"/>
            <a:ext cx="430107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3311352" y="5517232"/>
            <a:ext cx="58326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/>
              <a:t>Tutte le realtà di incontro </a:t>
            </a:r>
          </a:p>
          <a:p>
            <a:r>
              <a:rPr lang="it-IT" sz="2000" dirty="0" smtClean="0"/>
              <a:t>             diventano possibilità di conversione </a:t>
            </a:r>
          </a:p>
          <a:p>
            <a:r>
              <a:rPr lang="it-IT" sz="2000" dirty="0" smtClean="0"/>
              <a:t>                             o di maturazione di fede</a:t>
            </a:r>
            <a:endParaRPr lang="it-IT" sz="20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933056"/>
            <a:ext cx="21812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3284984"/>
            <a:ext cx="25336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3645024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8086">
            <a:off x="2926373" y="950453"/>
            <a:ext cx="5730971" cy="39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068960"/>
            <a:ext cx="4680520" cy="349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251520" y="1052736"/>
            <a:ext cx="4572000" cy="17543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>
            <a:spAutoFit/>
          </a:bodyPr>
          <a:lstStyle/>
          <a:p>
            <a:r>
              <a:rPr lang="it-IT" dirty="0" smtClean="0"/>
              <a:t>L’esperienza di fede di Pietro si è rinnovata e approfondita  nel contesto storico della sua esperienza personale: </a:t>
            </a:r>
          </a:p>
          <a:p>
            <a:endParaRPr lang="it-IT" dirty="0" smtClean="0"/>
          </a:p>
          <a:p>
            <a:r>
              <a:rPr lang="it-IT" dirty="0" smtClean="0"/>
              <a:t>il Signore che egli già conosceva gli si rivela in maniera più piena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712879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752432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4139952" y="5301208"/>
            <a:ext cx="4680520" cy="92333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La memoria delle Parole di Gesù ci apre gli occhi e ci permette di riconoscere i segni di resurrezione nella nostra vita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4168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2267744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>Giovanni gli ricorda le parole di Gesù </a:t>
            </a:r>
          </a:p>
          <a:p>
            <a:r>
              <a:rPr lang="it-IT" dirty="0" smtClean="0"/>
              <a:t> “Tu sei Pietro, forte come una pietra …”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11560" y="5013176"/>
            <a:ext cx="8208912" cy="193899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Anche 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nostri compagni di cammino ci sostengono …</a:t>
            </a:r>
          </a:p>
          <a:p>
            <a:endParaRPr lang="it-IT" sz="2400" dirty="0" smtClean="0"/>
          </a:p>
          <a:p>
            <a:r>
              <a:rPr lang="it-IT" sz="2400" dirty="0" smtClean="0"/>
              <a:t>Sono amicizie autentiche quelle che ci offro parole che curano, che ci aiutano a ritrovare chi siamo veramente …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67544" y="548680"/>
            <a:ext cx="828092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/>
              <a:t>O Dio, che nella Tua infinita bontà, </a:t>
            </a:r>
          </a:p>
          <a:p>
            <a:pPr algn="ctr"/>
            <a:r>
              <a:rPr lang="it-IT" dirty="0" smtClean="0"/>
              <a:t>ci inviti a condurre a Te i nostri figli, </a:t>
            </a:r>
          </a:p>
          <a:p>
            <a:pPr algn="ctr"/>
            <a:r>
              <a:rPr lang="it-IT" dirty="0" smtClean="0"/>
              <a:t>perché vuoi incontrarti con loro, </a:t>
            </a:r>
          </a:p>
          <a:p>
            <a:pPr algn="ctr"/>
            <a:r>
              <a:rPr lang="it-IT" dirty="0" smtClean="0"/>
              <a:t>aiutaci in questa grande e sublime missione </a:t>
            </a:r>
          </a:p>
          <a:p>
            <a:pPr algn="ctr"/>
            <a:r>
              <a:rPr lang="it-IT" dirty="0" smtClean="0"/>
              <a:t>perché vuol essere il fondamento e lo scopo della loro vita.</a:t>
            </a:r>
          </a:p>
          <a:p>
            <a:pPr algn="ctr"/>
            <a:r>
              <a:rPr lang="it-IT" dirty="0" smtClean="0"/>
              <a:t> </a:t>
            </a:r>
          </a:p>
          <a:p>
            <a:pPr algn="ctr"/>
            <a:r>
              <a:rPr lang="it-IT" dirty="0" smtClean="0"/>
              <a:t>Rendici capaci di percorrere con entusiasmo </a:t>
            </a:r>
          </a:p>
          <a:p>
            <a:pPr algn="ctr"/>
            <a:r>
              <a:rPr lang="it-IT" dirty="0" smtClean="0"/>
              <a:t>il nostro cammino verso di Te, </a:t>
            </a:r>
          </a:p>
          <a:p>
            <a:pPr algn="ctr"/>
            <a:r>
              <a:rPr lang="it-IT" dirty="0" smtClean="0"/>
              <a:t>per amarti di più e farti amare da coloro che ci affidi. </a:t>
            </a:r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La nostra strada sia luce sulla loro strada,</a:t>
            </a:r>
          </a:p>
          <a:p>
            <a:pPr algn="ctr"/>
            <a:r>
              <a:rPr lang="it-IT" dirty="0" smtClean="0"/>
              <a:t>la nostra mano sia guida alla loro inesperienza.</a:t>
            </a:r>
          </a:p>
          <a:p>
            <a:pPr algn="ctr"/>
            <a:r>
              <a:rPr lang="it-IT" dirty="0" smtClean="0"/>
              <a:t>La nostra condotta sia esempio per la loro vita.</a:t>
            </a:r>
          </a:p>
          <a:p>
            <a:pPr algn="ctr"/>
            <a:r>
              <a:rPr lang="it-IT" dirty="0" smtClean="0"/>
              <a:t> </a:t>
            </a:r>
          </a:p>
          <a:p>
            <a:pPr algn="ctr"/>
            <a:r>
              <a:rPr lang="it-IT" dirty="0" smtClean="0"/>
              <a:t>Benedici le nostre preoccupazioni, le ansie del nostro cuore,</a:t>
            </a:r>
          </a:p>
          <a:p>
            <a:pPr algn="ctr"/>
            <a:r>
              <a:rPr lang="it-IT" dirty="0" smtClean="0"/>
              <a:t>vivi sempre con noi nella nostra casa.</a:t>
            </a:r>
          </a:p>
          <a:p>
            <a:pPr algn="ctr"/>
            <a:r>
              <a:rPr lang="it-IT" dirty="0" smtClean="0"/>
              <a:t> </a:t>
            </a:r>
          </a:p>
          <a:p>
            <a:pPr algn="ctr"/>
            <a:r>
              <a:rPr lang="it-IT" dirty="0" smtClean="0"/>
              <a:t>Noi ti preghiamo, per Gesù Cristo nostro Signore.</a:t>
            </a:r>
          </a:p>
          <a:p>
            <a:pPr algn="ctr"/>
            <a:r>
              <a:rPr lang="it-IT" dirty="0" smtClean="0"/>
              <a:t>Amen. 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 rot="20990220">
            <a:off x="516038" y="1280366"/>
            <a:ext cx="43685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Cosa significa </a:t>
            </a:r>
          </a:p>
          <a:p>
            <a:pPr algn="ctr"/>
            <a:r>
              <a:rPr lang="it-IT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</a:t>
            </a:r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redere?</a:t>
            </a:r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3861048"/>
            <a:ext cx="741682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è uno strano verbo in italiano …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2800" dirty="0" smtClean="0">
              <a:latin typeface="Garamond" pitchFamily="18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contiene un’ambivalenza: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- sia l'idea di sicurezza,</a:t>
            </a:r>
            <a:r>
              <a:rPr kumimoji="0" lang="it-IT" sz="2800" b="0" i="0" u="none" strike="noStrike" cap="none" normalizeH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di certezza</a:t>
            </a:r>
            <a:endParaRPr kumimoji="0" lang="it-IT" sz="2800" b="0" i="0" u="none" strike="noStrike" cap="none" normalizeH="0" baseline="0" dirty="0" smtClean="0">
              <a:ln>
                <a:noFill/>
              </a:ln>
              <a:effectLst/>
              <a:latin typeface="Garamond" pitchFamily="18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800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- </a:t>
            </a:r>
            <a:r>
              <a:rPr kumimoji="0" lang="it-IT" sz="28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e sia quella di insicurezza, di insignificanza. </a:t>
            </a:r>
            <a:endParaRPr kumimoji="0" lang="it-IT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76672"/>
            <a:ext cx="410598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7544" y="416278"/>
            <a:ext cx="813690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it-IT" sz="3200" b="1" i="1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"Credo che..." </a:t>
            </a:r>
            <a:endParaRPr lang="it-IT" sz="3200" b="1" i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  <a:ea typeface="Times New Roman" pitchFamily="18" charset="0"/>
              <a:cs typeface="Tahoma" pitchFamily="34" charset="0"/>
            </a:endParaRPr>
          </a:p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it-IT" sz="32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= penso che..., ma non ne sono sicuro.</a:t>
            </a:r>
            <a:r>
              <a:rPr kumimoji="0" lang="it-IT" sz="32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it-IT" sz="3200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     (ritengo che, penso, mi piacerebbe …)</a:t>
            </a:r>
            <a:endParaRPr kumimoji="0" lang="it-IT" sz="3200" b="0" i="0" u="none" strike="noStrike" cap="none" normalizeH="0" baseline="0" dirty="0" smtClean="0">
              <a:ln>
                <a:noFill/>
              </a:ln>
              <a:effectLst/>
              <a:latin typeface="Garamond" pitchFamily="18" charset="0"/>
              <a:ea typeface="Times New Roman" pitchFamily="18" charset="0"/>
              <a:cs typeface="Tahoma" pitchFamily="34" charset="0"/>
            </a:endParaRPr>
          </a:p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it-IT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it-IT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Es.: "Credo che domani faccia bello"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= non ne sono ben sicuro ma non mi meraviglierei troppo qualora capitasse il contrario.</a:t>
            </a:r>
            <a:r>
              <a:rPr kumimoji="0" lang="it-IT" sz="32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endParaRPr kumimoji="0" lang="it-IT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933056"/>
            <a:ext cx="2115691" cy="249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971600" y="5157192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Si crede in qualcosa di non verificato, né di verificabile!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95536" y="404664"/>
            <a:ext cx="82089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1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2. "Credo a... (qualcuno)"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= mi fido di qualcuno e perciò accetto quanto mi dice.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Es.: "Credo al medico che mi propone una certa cura"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= mi fido del medico e perciò accetto come valido per guarire qualcosa che per me non è verificabile e perciò mi rimane sempre, fino a guarigione avvenuta, un margine più o meno grande di dubbio.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899592" y="357301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In questo caso "credere" è accettare come vero qualcosa che non mi è evidente e che tuttavia accetto sulla parola di persone in cui ho fiducia, non in base a prove di tipo razionale, ma in base ad "indizi" o "garanzie".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Prima mi fido della persona e poi accetto per vero quello che la persona dice. Però </a:t>
            </a:r>
            <a:r>
              <a:rPr lang="it-IT" i="1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rimane sempre un margine di</a:t>
            </a:r>
            <a:r>
              <a:rPr lang="it-IT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it-IT" i="1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dubbio</a:t>
            </a:r>
            <a:r>
              <a:rPr lang="it-IT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 sul "valore" delle persone che mi propongono l'</a:t>
            </a:r>
            <a:r>
              <a:rPr lang="it-IT" dirty="0" err="1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inevidente</a:t>
            </a:r>
            <a:r>
              <a:rPr lang="it-IT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. </a:t>
            </a:r>
            <a:endParaRPr lang="it-IT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140968"/>
            <a:ext cx="2065412" cy="3098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23528" y="404664"/>
            <a:ext cx="83529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it-IT" sz="2000" b="1" i="1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3. "Credo a ... (qualcosa)"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it-IT" sz="20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= sono assolutamente sicuro della verità di un'affermazione.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it-IT" sz="2000" dirty="0" smtClean="0">
              <a:latin typeface="Garamond" pitchFamily="18" charset="0"/>
              <a:ea typeface="Times New Roman" pitchFamily="18" charset="0"/>
              <a:cs typeface="Tahoma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it-IT" sz="20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Es.: "Quello è uno che crede a ciò che fa"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it-IT" sz="20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= è assolutamente sicuro di ciò che fa e si butta con convinzione, entusiasmo e rischio in ciò  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it-IT" sz="2000" i="1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    </a:t>
            </a:r>
            <a:r>
              <a:rPr kumimoji="0" lang="it-IT" sz="20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che fa,</a:t>
            </a:r>
            <a:r>
              <a:rPr kumimoji="0" lang="it-IT" sz="2000" b="0" i="1" u="none" strike="noStrike" cap="none" normalizeH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esprime il meglio di sé.</a:t>
            </a:r>
            <a:endParaRPr kumimoji="0" lang="it-IT" sz="2000" b="0" i="1" u="none" strike="noStrike" cap="none" normalizeH="0" baseline="0" dirty="0" smtClean="0">
              <a:ln>
                <a:noFill/>
              </a:ln>
              <a:effectLst/>
              <a:latin typeface="Garamond" pitchFamily="18" charset="0"/>
              <a:ea typeface="Times New Roman" pitchFamily="18" charset="0"/>
              <a:cs typeface="Tahoma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3429000"/>
            <a:ext cx="3560812" cy="249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539552" y="2924944"/>
            <a:ext cx="40324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it-IT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In questo caso però, se voglio essere chiaro, devo </a:t>
            </a:r>
            <a:r>
              <a:rPr lang="it-IT" i="1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precisare da dove nasce questa mia     sicurezza</a:t>
            </a:r>
            <a:r>
              <a:rPr lang="it-IT" dirty="0" smtClean="0">
                <a:latin typeface="Garamond" pitchFamily="18" charset="0"/>
                <a:ea typeface="Times New Roman" pitchFamily="18" charset="0"/>
                <a:cs typeface="Tahoma" pitchFamily="34" charset="0"/>
              </a:rPr>
              <a:t>. Una certa affermazione è vera perché la constato vera, oppure ho esperienza della realtà espressa da quell'affermazione; l'ho dimostrata razionalmente; mi fido di qualcuno che me la garantisce, perché lo ritengo degno di fiducia. In quest'ultimo caso ricado nel 2° significato del verbo "credere". </a:t>
            </a:r>
            <a:endParaRPr lang="it-IT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805354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Proviamo ad applicare quanto detto a Dio …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2000" dirty="0" smtClean="0">
              <a:latin typeface="Garamond" pitchFamily="18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Che senso può avere la frase: </a:t>
            </a:r>
            <a:r>
              <a:rPr kumimoji="0" lang="it-IT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"Credo in Dio?"</a:t>
            </a:r>
            <a:r>
              <a:rPr kumimoji="0" lang="it-IT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it-IT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In quale dei significati del verbo "credere" analizzati precedentemente si usa la frase?</a:t>
            </a:r>
            <a:endParaRPr kumimoji="0" lang="it-IT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1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1. Non sono ben sicuro dell'esistenza di Dio</a:t>
            </a:r>
            <a:endParaRPr kumimoji="0" lang="it-IT" sz="2400" b="1" i="0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Normalmente chi dice "Credo in Dio" non usa "credo" in questo senso.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Qualora lo usasse così, occorre notare che questo atteggiamento non può reggere una vita. Ci sarà una continua oscillazione fra il sì e il no a seconda dei fatti che succedono, belli o brutti. </a:t>
            </a:r>
            <a:endParaRPr kumimoji="0" lang="it-IT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99592" y="4869160"/>
            <a:ext cx="676875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“io ci credo, lo spero … però </a:t>
            </a:r>
            <a:r>
              <a:rPr lang="it-IT" dirty="0" err="1" smtClean="0"/>
              <a:t>……………………………………</a:t>
            </a:r>
            <a:r>
              <a:rPr lang="it-IT" dirty="0" smtClean="0"/>
              <a:t>!</a:t>
            </a:r>
          </a:p>
          <a:p>
            <a:r>
              <a:rPr lang="it-IT" dirty="0" smtClean="0"/>
              <a:t>fino a prova contraria! Quando andremo di là, vedremo poi come è la storia!</a:t>
            </a:r>
          </a:p>
          <a:p>
            <a:r>
              <a:rPr lang="it-IT" dirty="0" smtClean="0"/>
              <a:t>“boh! Sai! Sempre meglio tenerlo buono, magari c’è!”</a:t>
            </a:r>
            <a:endParaRPr lang="it-IT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5085184"/>
            <a:ext cx="12763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95536" y="188640"/>
            <a:ext cx="8424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1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2</a:t>
            </a:r>
            <a:r>
              <a:rPr kumimoji="0" lang="it-IT" sz="2400" b="1" i="1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. Accetto l'esistenza di Dio, perché mi fido</a:t>
            </a:r>
            <a:r>
              <a:rPr kumimoji="0" lang="it-IT" sz="2400" b="1" i="0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endParaRPr kumimoji="0" lang="it-IT" sz="2400" b="1" i="0" strike="noStrike" cap="none" normalizeH="0" baseline="0" dirty="0" smtClean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Questa affermazione può essere però intesa 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in due sensi: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a) Mi fido di Dio e perciò mi lascio guidare da Lui.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endParaRPr kumimoji="0" lang="it-IT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Ma chi dice così come fa a fidarsi di una persona che non conosce? Dio l'ha visto? Come fa ad essere sicuro che c'è?  Credo per interposta persona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b) Mi fido di qualcuno che mi dice che Dio c'è.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</a:t>
            </a:r>
            <a:endParaRPr kumimoji="0" lang="it-IT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In questo caso accetto l'esistenza di Dio sulla parola di qualcuno che me l'ha detto e mi porta "garanzie" (non "prove") che 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io ritengo sufficienti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Times New Roman" pitchFamily="18" charset="0"/>
                <a:cs typeface="Tahoma" pitchFamily="34" charset="0"/>
              </a:rPr>
              <a:t> perché mi fidi di lui. </a:t>
            </a:r>
            <a:endParaRPr kumimoji="0" lang="it-IT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331640" y="4941168"/>
            <a:ext cx="669674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i="1" dirty="0" smtClean="0"/>
              <a:t>“credo perché me lo ha detto la mamma, la zia, la catechista, la suora … la chiesa, i santi …</a:t>
            </a:r>
          </a:p>
          <a:p>
            <a:r>
              <a:rPr lang="it-IT" i="1" dirty="0" smtClean="0"/>
              <a:t>Io mi fido di te, so che ne sai più di me!, però </a:t>
            </a:r>
            <a:r>
              <a:rPr lang="it-IT" i="1" dirty="0" err="1" smtClean="0"/>
              <a:t>…………</a:t>
            </a:r>
            <a:r>
              <a:rPr lang="it-IT" i="1" dirty="0" smtClean="0"/>
              <a:t> ho un ambito di riserva!”</a:t>
            </a:r>
            <a:endParaRPr lang="it-IT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5301208"/>
            <a:ext cx="12763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le">
  <a:themeElements>
    <a:clrScheme name="Galassia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Vial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Vial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799</TotalTime>
  <Words>2896</Words>
  <Application>Microsoft Macintosh PowerPoint</Application>
  <PresentationFormat>Presentazione su schermo (4:3)</PresentationFormat>
  <Paragraphs>297</Paragraphs>
  <Slides>35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36" baseType="lpstr">
      <vt:lpstr>Viale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Agire</cp:lastModifiedBy>
  <cp:revision>17</cp:revision>
  <dcterms:created xsi:type="dcterms:W3CDTF">2011-10-29T20:59:46Z</dcterms:created>
  <dcterms:modified xsi:type="dcterms:W3CDTF">2016-11-29T11:25:53Z</dcterms:modified>
</cp:coreProperties>
</file>